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4"/>
  </p:notesMasterIdLst>
  <p:handoutMasterIdLst>
    <p:handoutMasterId r:id="rId35"/>
  </p:handoutMasterIdLst>
  <p:sldIdLst>
    <p:sldId id="265" r:id="rId2"/>
    <p:sldId id="266" r:id="rId3"/>
    <p:sldId id="526" r:id="rId4"/>
    <p:sldId id="502" r:id="rId5"/>
    <p:sldId id="503" r:id="rId6"/>
    <p:sldId id="507" r:id="rId7"/>
    <p:sldId id="505" r:id="rId8"/>
    <p:sldId id="506" r:id="rId9"/>
    <p:sldId id="504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23" r:id="rId22"/>
    <p:sldId id="524" r:id="rId23"/>
    <p:sldId id="519" r:id="rId24"/>
    <p:sldId id="525" r:id="rId25"/>
    <p:sldId id="520" r:id="rId26"/>
    <p:sldId id="527" r:id="rId27"/>
    <p:sldId id="521" r:id="rId28"/>
    <p:sldId id="528" r:id="rId29"/>
    <p:sldId id="522" r:id="rId30"/>
    <p:sldId id="530" r:id="rId31"/>
    <p:sldId id="531" r:id="rId32"/>
    <p:sldId id="532" r:id="rId33"/>
  </p:sldIdLst>
  <p:sldSz cx="13716000" cy="10287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8561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3712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0568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7424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428091" algn="l" defTabSz="137123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4113710" algn="l" defTabSz="137123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799328" algn="l" defTabSz="137123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5484947" algn="l" defTabSz="137123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orient="horz" pos="3989" userDrawn="1">
          <p15:clr>
            <a:srgbClr val="A4A3A4"/>
          </p15:clr>
        </p15:guide>
        <p15:guide id="3" orient="horz" pos="1403" userDrawn="1">
          <p15:clr>
            <a:srgbClr val="A4A3A4"/>
          </p15:clr>
        </p15:guide>
        <p15:guide id="4" orient="horz" pos="5418" userDrawn="1">
          <p15:clr>
            <a:srgbClr val="A4A3A4"/>
          </p15:clr>
        </p15:guide>
        <p15:guide id="5" orient="horz" pos="1605" userDrawn="1">
          <p15:clr>
            <a:srgbClr val="A4A3A4"/>
          </p15:clr>
        </p15:guide>
        <p15:guide id="6" pos="5273" userDrawn="1">
          <p15:clr>
            <a:srgbClr val="A4A3A4"/>
          </p15:clr>
        </p15:guide>
        <p15:guide id="7" pos="4592" userDrawn="1">
          <p15:clr>
            <a:srgbClr val="A4A3A4"/>
          </p15:clr>
        </p15:guide>
        <p15:guide id="8" pos="8221" userDrawn="1">
          <p15:clr>
            <a:srgbClr val="A4A3A4"/>
          </p15:clr>
        </p15:guide>
        <p15:guide id="9" pos="8302" userDrawn="1">
          <p15:clr>
            <a:srgbClr val="A4A3A4"/>
          </p15:clr>
        </p15:guide>
        <p15:guide id="10" pos="6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157"/>
    <a:srgbClr val="69ADE7"/>
    <a:srgbClr val="105B95"/>
    <a:srgbClr val="666666"/>
    <a:srgbClr val="4F81BD"/>
    <a:srgbClr val="F6862A"/>
    <a:srgbClr val="C0E3F8"/>
    <a:srgbClr val="9236A4"/>
    <a:srgbClr val="0B9CE5"/>
    <a:srgbClr val="00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087" autoAdjust="0"/>
  </p:normalViewPr>
  <p:slideViewPr>
    <p:cSldViewPr>
      <p:cViewPr varScale="1">
        <p:scale>
          <a:sx n="77" d="100"/>
          <a:sy n="77" d="100"/>
        </p:scale>
        <p:origin x="1488" y="84"/>
      </p:cViewPr>
      <p:guideLst>
        <p:guide orient="horz" pos="3240"/>
        <p:guide orient="horz" pos="3989"/>
        <p:guide orient="horz" pos="1403"/>
        <p:guide orient="horz" pos="5418"/>
        <p:guide orient="horz" pos="1605"/>
        <p:guide pos="5273"/>
        <p:guide pos="4592"/>
        <p:guide pos="8221"/>
        <p:guide pos="8302"/>
        <p:guide pos="6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D3BAD1-04B5-4EEE-A8EB-0A8F5F6AB81D}" type="datetimeFigureOut">
              <a:rPr lang="pt-BR"/>
              <a:pPr>
                <a:defRPr/>
              </a:pPr>
              <a:t>26/09/2022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25ECD6-F5DB-4F3E-9689-E133323AC3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9726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5B27D2-8001-409F-9786-9B08DAA3F560}" type="datetimeFigureOut">
              <a:rPr lang="pt-BR"/>
              <a:pPr>
                <a:defRPr/>
              </a:pPr>
              <a:t>26/09/2022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AC094A0-DBFF-4992-80E8-A859C9DC32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34075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619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239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6856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2473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8091" algn="l" defTabSz="1371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3710" algn="l" defTabSz="1371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99328" algn="l" defTabSz="1371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4947" algn="l" defTabSz="1371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aber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55893" y="1615108"/>
            <a:ext cx="11477643" cy="3096344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69ADE7"/>
                </a:solidFill>
              </a:defRPr>
            </a:lvl1pPr>
          </a:lstStyle>
          <a:p>
            <a:r>
              <a:rPr lang="pt-BR" dirty="0"/>
              <a:t>Nome da Disciplina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855893" y="4999045"/>
            <a:ext cx="11477625" cy="3889375"/>
          </a:xfrm>
          <a:prstGeom prst="rect">
            <a:avLst/>
          </a:prstGeom>
        </p:spPr>
        <p:txBody>
          <a:bodyPr anchor="ctr"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pt-BR" sz="4951" b="0" kern="1200" dirty="0" smtClean="0">
                <a:solidFill>
                  <a:srgbClr val="69ADE7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pt-BR" sz="4951" b="0" kern="1200" dirty="0" smtClean="0">
                <a:solidFill>
                  <a:srgbClr val="69ADE7"/>
                </a:solidFill>
                <a:latin typeface="+mj-lt"/>
                <a:ea typeface="+mj-ea"/>
                <a:cs typeface="+mj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pt-BR" sz="4951" b="0" kern="1200" dirty="0" smtClean="0">
                <a:solidFill>
                  <a:srgbClr val="69ADE7"/>
                </a:solidFill>
                <a:latin typeface="+mj-lt"/>
                <a:ea typeface="+mj-ea"/>
                <a:cs typeface="+mj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pt-BR" sz="4951" b="0" kern="1200" dirty="0" smtClean="0">
                <a:solidFill>
                  <a:srgbClr val="69ADE7"/>
                </a:solidFill>
                <a:latin typeface="+mj-lt"/>
                <a:ea typeface="+mj-ea"/>
                <a:cs typeface="+mj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pt-BR" sz="4951" b="0" kern="1200" dirty="0">
                <a:solidFill>
                  <a:srgbClr val="69ADE7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pt-BR" dirty="0"/>
              <a:t>Nome do professor</a:t>
            </a:r>
          </a:p>
        </p:txBody>
      </p:sp>
    </p:spTree>
    <p:extLst>
      <p:ext uri="{BB962C8B-B14F-4D97-AF65-F5344CB8AC3E}">
        <p14:creationId xmlns:p14="http://schemas.microsoft.com/office/powerpoint/2010/main" val="153071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 linha - conteúdo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1"/>
            <a:ext cx="9360000" cy="6480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+mj-lt"/>
              <a:buNone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4"/>
          </p:nvPr>
        </p:nvSpPr>
        <p:spPr>
          <a:xfrm>
            <a:off x="532801" y="1470970"/>
            <a:ext cx="5637251" cy="8281043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sz="quarter" idx="15"/>
          </p:nvPr>
        </p:nvSpPr>
        <p:spPr>
          <a:xfrm>
            <a:off x="7025496" y="1470970"/>
            <a:ext cx="5637251" cy="8281043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357285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 linhas - conteúdo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1196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4"/>
          </p:nvPr>
        </p:nvSpPr>
        <p:spPr>
          <a:xfrm>
            <a:off x="532800" y="2019298"/>
            <a:ext cx="5637600" cy="77327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  <p:sp>
        <p:nvSpPr>
          <p:cNvPr id="10" name="Espaço Reservado para Texto 2"/>
          <p:cNvSpPr>
            <a:spLocks noGrp="1"/>
          </p:cNvSpPr>
          <p:nvPr>
            <p:ph type="body" sz="quarter" idx="15"/>
          </p:nvPr>
        </p:nvSpPr>
        <p:spPr>
          <a:xfrm>
            <a:off x="6981615" y="2019298"/>
            <a:ext cx="5689358" cy="77327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127548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 linhas - conteúdo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20750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sz="quarter" idx="12"/>
          </p:nvPr>
        </p:nvSpPr>
        <p:spPr>
          <a:xfrm>
            <a:off x="532801" y="2897950"/>
            <a:ext cx="5689358" cy="685406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  <p:sp>
        <p:nvSpPr>
          <p:cNvPr id="9" name="Espaço Reservado para Texto 2"/>
          <p:cNvSpPr>
            <a:spLocks noGrp="1"/>
          </p:cNvSpPr>
          <p:nvPr>
            <p:ph type="body" sz="quarter" idx="15"/>
          </p:nvPr>
        </p:nvSpPr>
        <p:spPr>
          <a:xfrm>
            <a:off x="6981613" y="2897950"/>
            <a:ext cx="5689358" cy="685406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26706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 linha - conteúdo +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Imagem 2"/>
          <p:cNvSpPr>
            <a:spLocks noGrp="1"/>
          </p:cNvSpPr>
          <p:nvPr>
            <p:ph type="pic" sz="quarter" idx="13"/>
          </p:nvPr>
        </p:nvSpPr>
        <p:spPr>
          <a:xfrm>
            <a:off x="7357761" y="1470969"/>
            <a:ext cx="5327726" cy="828160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532801" y="1470969"/>
            <a:ext cx="6069296" cy="828160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1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1"/>
            <a:ext cx="9360000" cy="6480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+mj-lt"/>
              <a:buNone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2771048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 linha - imagem +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Imagem 2"/>
          <p:cNvSpPr>
            <a:spLocks noGrp="1"/>
          </p:cNvSpPr>
          <p:nvPr>
            <p:ph type="pic" sz="quarter" idx="13"/>
          </p:nvPr>
        </p:nvSpPr>
        <p:spPr>
          <a:xfrm>
            <a:off x="532801" y="1470971"/>
            <a:ext cx="5313211" cy="828104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6621352" y="1470971"/>
            <a:ext cx="6069296" cy="828104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4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1"/>
            <a:ext cx="9360000" cy="6480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+mj-lt"/>
              <a:buNone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1566822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 linhas - conteúdo +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Imagem 2"/>
          <p:cNvSpPr>
            <a:spLocks noGrp="1"/>
          </p:cNvSpPr>
          <p:nvPr>
            <p:ph type="pic" sz="quarter" idx="13"/>
          </p:nvPr>
        </p:nvSpPr>
        <p:spPr>
          <a:xfrm>
            <a:off x="7361796" y="2019298"/>
            <a:ext cx="5313211" cy="773271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532801" y="2019298"/>
            <a:ext cx="6069296" cy="77327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1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1" cy="1196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1172653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 linhas - imagem +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Imagem 2"/>
          <p:cNvSpPr>
            <a:spLocks noGrp="1"/>
          </p:cNvSpPr>
          <p:nvPr>
            <p:ph type="pic" sz="quarter" idx="13"/>
          </p:nvPr>
        </p:nvSpPr>
        <p:spPr>
          <a:xfrm>
            <a:off x="518287" y="2019298"/>
            <a:ext cx="5313211" cy="773271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9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6601885" y="2019298"/>
            <a:ext cx="6069296" cy="77327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4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1" cy="1196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3677063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 linhas - conteúdo +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7357266" y="2897952"/>
            <a:ext cx="5342735" cy="6854061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0" name="Espaço Reservado para Texto 2"/>
          <p:cNvSpPr>
            <a:spLocks noGrp="1"/>
          </p:cNvSpPr>
          <p:nvPr>
            <p:ph type="body" sz="quarter" idx="17" hasCustomPrompt="1"/>
          </p:nvPr>
        </p:nvSpPr>
        <p:spPr>
          <a:xfrm>
            <a:off x="518782" y="2897952"/>
            <a:ext cx="6069296" cy="685406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4" name="Espaço Reservado para Texto 2"/>
          <p:cNvSpPr>
            <a:spLocks noGrp="1"/>
          </p:cNvSpPr>
          <p:nvPr>
            <p:ph type="body" sz="quarter" idx="18" hasCustomPrompt="1"/>
          </p:nvPr>
        </p:nvSpPr>
        <p:spPr>
          <a:xfrm>
            <a:off x="532800" y="324000"/>
            <a:ext cx="9360000" cy="20750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989742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 linhas - imagem +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Imagem 2"/>
          <p:cNvSpPr>
            <a:spLocks noGrp="1"/>
          </p:cNvSpPr>
          <p:nvPr>
            <p:ph type="pic" sz="quarter" idx="13"/>
          </p:nvPr>
        </p:nvSpPr>
        <p:spPr>
          <a:xfrm>
            <a:off x="518287" y="2897951"/>
            <a:ext cx="5313211" cy="6854061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8" name="Espaço Reservado para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6605148" y="2911997"/>
            <a:ext cx="6069296" cy="68400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Clique para editar o texto mestre</a:t>
            </a:r>
          </a:p>
        </p:txBody>
      </p:sp>
      <p:sp>
        <p:nvSpPr>
          <p:cNvPr id="14" name="Espaço Reservado para Texto 2"/>
          <p:cNvSpPr>
            <a:spLocks noGrp="1"/>
          </p:cNvSpPr>
          <p:nvPr>
            <p:ph type="body" sz="quarter" idx="18" hasCustomPrompt="1"/>
          </p:nvPr>
        </p:nvSpPr>
        <p:spPr>
          <a:xfrm>
            <a:off x="532800" y="324000"/>
            <a:ext cx="9360000" cy="20750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2273401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700"/>
            <a:ext cx="13716000" cy="10299701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5451" y="3606803"/>
            <a:ext cx="8737803" cy="2469453"/>
          </a:xfrm>
        </p:spPr>
        <p:txBody>
          <a:bodyPr anchor="b">
            <a:noAutofit/>
          </a:bodyPr>
          <a:lstStyle>
            <a:lvl1pPr algn="r">
              <a:defRPr sz="6075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5451" y="6076252"/>
            <a:ext cx="8737803" cy="164534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9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532800" y="968400"/>
            <a:ext cx="12138172" cy="87836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875928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05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532801" y="968400"/>
            <a:ext cx="12138171" cy="8783612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684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 linha -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1"/>
            <a:ext cx="9360000" cy="6480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+mj-lt"/>
              <a:buNone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532800" y="1470968"/>
            <a:ext cx="12138172" cy="8281044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305876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 linhas -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1196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532801" y="2043896"/>
            <a:ext cx="12138171" cy="77081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153980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 linhas -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20750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532800" y="2905352"/>
            <a:ext cx="12138172" cy="6846660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5388" indent="-305388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80000"/>
              <a:buFont typeface="Wingdings" panose="05000000000000000000" pitchFamily="2" charset="2"/>
              <a:buChar char="§"/>
              <a:defRPr sz="3000" b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08990" indent="-303602" algn="l">
              <a:lnSpc>
                <a:spcPts val="3600"/>
              </a:lnSpc>
              <a:spcBef>
                <a:spcPts val="0"/>
              </a:spcBef>
              <a:spcAft>
                <a:spcPts val="675"/>
              </a:spcAft>
              <a:buClr>
                <a:srgbClr val="69ADE7"/>
              </a:buClr>
              <a:buSzPct val="60000"/>
              <a:buFont typeface="Wingdings" panose="05000000000000000000" pitchFamily="2" charset="2"/>
              <a:buChar char="§"/>
              <a:defRPr sz="30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</p:txBody>
      </p:sp>
    </p:spTree>
    <p:extLst>
      <p:ext uri="{BB962C8B-B14F-4D97-AF65-F5344CB8AC3E}">
        <p14:creationId xmlns:p14="http://schemas.microsoft.com/office/powerpoint/2010/main" val="249345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 linha -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2"/>
          <p:cNvSpPr>
            <a:spLocks noGrp="1"/>
          </p:cNvSpPr>
          <p:nvPr>
            <p:ph type="pic" sz="quarter" idx="14"/>
          </p:nvPr>
        </p:nvSpPr>
        <p:spPr>
          <a:xfrm>
            <a:off x="532800" y="1470968"/>
            <a:ext cx="12138172" cy="8281432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1"/>
            <a:ext cx="9360000" cy="6480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+mj-lt"/>
              <a:buNone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</p:txBody>
      </p:sp>
    </p:spTree>
    <p:extLst>
      <p:ext uri="{BB962C8B-B14F-4D97-AF65-F5344CB8AC3E}">
        <p14:creationId xmlns:p14="http://schemas.microsoft.com/office/powerpoint/2010/main" val="38148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 linhas -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1196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5" name="Espaço Reservado para Imagem 2"/>
          <p:cNvSpPr>
            <a:spLocks noGrp="1"/>
          </p:cNvSpPr>
          <p:nvPr>
            <p:ph type="pic" sz="quarter" idx="14"/>
          </p:nvPr>
        </p:nvSpPr>
        <p:spPr>
          <a:xfrm>
            <a:off x="532801" y="2020648"/>
            <a:ext cx="12138171" cy="77313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637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 linhas -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>
            <a:spLocks noGrp="1"/>
          </p:cNvSpPr>
          <p:nvPr>
            <p:ph type="body" sz="quarter" idx="11" hasCustomPrompt="1"/>
          </p:nvPr>
        </p:nvSpPr>
        <p:spPr>
          <a:xfrm>
            <a:off x="532800" y="324000"/>
            <a:ext cx="9360000" cy="20750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10286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 typeface="+mj-lt"/>
              <a:buNone/>
              <a:tabLst/>
              <a:defRPr sz="4050" b="1" cap="none" baseline="0">
                <a:solidFill>
                  <a:srgbClr val="69ADE7"/>
                </a:solidFill>
                <a:effectLst/>
                <a:latin typeface="+mj-lt"/>
                <a:cs typeface="Arial" panose="020B0604020202020204" pitchFamily="34" charset="0"/>
              </a:defRPr>
            </a:lvl1pPr>
            <a:lvl2pPr marL="205359" indent="0" algn="just">
              <a:lnSpc>
                <a:spcPts val="2363"/>
              </a:lnSpc>
              <a:spcBef>
                <a:spcPts val="0"/>
              </a:spcBef>
              <a:buClr>
                <a:srgbClr val="7CAEC5"/>
              </a:buClr>
              <a:buFont typeface="Arial" pitchFamily="34" charset="0"/>
              <a:buNone/>
              <a:defRPr sz="1800"/>
            </a:lvl2pPr>
            <a:lvl3pPr>
              <a:lnSpc>
                <a:spcPts val="2587"/>
              </a:lnSpc>
              <a:spcBef>
                <a:spcPts val="0"/>
              </a:spcBef>
              <a:defRPr sz="2024"/>
            </a:lvl3pPr>
            <a:lvl4pPr>
              <a:lnSpc>
                <a:spcPts val="2587"/>
              </a:lnSpc>
              <a:spcBef>
                <a:spcPts val="0"/>
              </a:spcBef>
              <a:defRPr sz="2024"/>
            </a:lvl4pPr>
            <a:lvl5pPr>
              <a:lnSpc>
                <a:spcPts val="2587"/>
              </a:lnSpc>
              <a:spcBef>
                <a:spcPts val="0"/>
              </a:spcBef>
              <a:defRPr sz="2024"/>
            </a:lvl5pPr>
          </a:lstStyle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  <a:p>
            <a:r>
              <a:rPr lang="pt-BR" dirty="0"/>
              <a:t>&lt;Título do slide&gt;</a:t>
            </a:r>
          </a:p>
        </p:txBody>
      </p:sp>
      <p:sp>
        <p:nvSpPr>
          <p:cNvPr id="5" name="Espaço Reservado para Imagem 2"/>
          <p:cNvSpPr>
            <a:spLocks noGrp="1"/>
          </p:cNvSpPr>
          <p:nvPr>
            <p:ph type="pic" sz="quarter" idx="14"/>
          </p:nvPr>
        </p:nvSpPr>
        <p:spPr>
          <a:xfrm>
            <a:off x="532801" y="2897950"/>
            <a:ext cx="12138171" cy="68540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04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3687425" cy="10287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0489" y="490427"/>
            <a:ext cx="1440160" cy="259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1" r:id="rId2"/>
    <p:sldLayoutId id="2147484356" r:id="rId3"/>
    <p:sldLayoutId id="2147484315" r:id="rId4"/>
    <p:sldLayoutId id="2147484343" r:id="rId5"/>
    <p:sldLayoutId id="2147484344" r:id="rId6"/>
    <p:sldLayoutId id="2147484339" r:id="rId7"/>
    <p:sldLayoutId id="2147484349" r:id="rId8"/>
    <p:sldLayoutId id="2147484350" r:id="rId9"/>
    <p:sldLayoutId id="2147484340" r:id="rId10"/>
    <p:sldLayoutId id="2147484345" r:id="rId11"/>
    <p:sldLayoutId id="2147484346" r:id="rId12"/>
    <p:sldLayoutId id="2147484357" r:id="rId13"/>
    <p:sldLayoutId id="2147484358" r:id="rId14"/>
    <p:sldLayoutId id="2147484359" r:id="rId15"/>
    <p:sldLayoutId id="2147484360" r:id="rId16"/>
    <p:sldLayoutId id="2147484361" r:id="rId17"/>
    <p:sldLayoutId id="2147484362" r:id="rId18"/>
    <p:sldLayoutId id="2147484363" r:id="rId19"/>
    <p:sldLayoutId id="2147484364" r:id="rId2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5pPr>
      <a:lvl6pPr marL="514287"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6pPr>
      <a:lvl7pPr marL="1028573"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7pPr>
      <a:lvl8pPr marL="1542859"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8pPr>
      <a:lvl9pPr marL="2057144" algn="ctr" rtl="0" eaLnBrk="1" fontAlgn="base" hangingPunct="1">
        <a:spcBef>
          <a:spcPct val="0"/>
        </a:spcBef>
        <a:spcAft>
          <a:spcPct val="0"/>
        </a:spcAft>
        <a:defRPr sz="4951">
          <a:solidFill>
            <a:schemeClr val="tx1"/>
          </a:solidFill>
          <a:latin typeface="Calibri" pitchFamily="34" charset="0"/>
        </a:defRPr>
      </a:lvl9pPr>
    </p:titleStyle>
    <p:bodyStyle>
      <a:lvl1pPr marL="385715" indent="-38571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15" indent="-32142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285716" indent="-2571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0" indent="-2571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49" kern="1200">
          <a:solidFill>
            <a:schemeClr val="tx1"/>
          </a:solidFill>
          <a:latin typeface="+mn-lt"/>
          <a:ea typeface="+mn-ea"/>
          <a:cs typeface="+mn-cs"/>
        </a:defRPr>
      </a:lvl4pPr>
      <a:lvl5pPr marL="2314289" indent="-25714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49" kern="1200">
          <a:solidFill>
            <a:schemeClr val="tx1"/>
          </a:solidFill>
          <a:latin typeface="+mn-lt"/>
          <a:ea typeface="+mn-ea"/>
          <a:cs typeface="+mn-cs"/>
        </a:defRPr>
      </a:lvl5pPr>
      <a:lvl6pPr marL="2828574" indent="-257144" algn="l" defTabSz="1028573" rtl="0" eaLnBrk="1" latinLnBrk="0" hangingPunct="1">
        <a:spcBef>
          <a:spcPct val="20000"/>
        </a:spcBef>
        <a:buFont typeface="Arial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6pPr>
      <a:lvl7pPr marL="3342860" indent="-257144" algn="l" defTabSz="1028573" rtl="0" eaLnBrk="1" latinLnBrk="0" hangingPunct="1">
        <a:spcBef>
          <a:spcPct val="20000"/>
        </a:spcBef>
        <a:buFont typeface="Arial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7pPr>
      <a:lvl8pPr marL="3857147" indent="-257144" algn="l" defTabSz="1028573" rtl="0" eaLnBrk="1" latinLnBrk="0" hangingPunct="1">
        <a:spcBef>
          <a:spcPct val="20000"/>
        </a:spcBef>
        <a:buFont typeface="Arial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8pPr>
      <a:lvl9pPr marL="4371432" indent="-257144" algn="l" defTabSz="1028573" rtl="0" eaLnBrk="1" latinLnBrk="0" hangingPunct="1">
        <a:spcBef>
          <a:spcPct val="20000"/>
        </a:spcBef>
        <a:buFont typeface="Arial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1pPr>
      <a:lvl2pPr marL="514287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2pPr>
      <a:lvl3pPr marL="1028573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3pPr>
      <a:lvl4pPr marL="1542859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4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5pPr>
      <a:lvl6pPr marL="2571431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6pPr>
      <a:lvl7pPr marL="3085719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7pPr>
      <a:lvl8pPr marL="3600002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8pPr>
      <a:lvl9pPr marL="4114289" algn="l" defTabSz="1028573" rtl="0" eaLnBrk="1" latinLnBrk="0" hangingPunct="1">
        <a:defRPr sz="2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07" userDrawn="1">
          <p15:clr>
            <a:srgbClr val="F26B43"/>
          </p15:clr>
        </p15:guide>
        <p15:guide id="2" pos="43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40.png"/><Relationship Id="rId5" Type="http://schemas.openxmlformats.org/officeDocument/2006/relationships/image" Target="../media/image39.emf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51.png"/><Relationship Id="rId4" Type="http://schemas.openxmlformats.org/officeDocument/2006/relationships/image" Target="../media/image4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7FED5-45D3-4E2A-AD41-F08525D0C9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/>
              <a:t>MERCADO DE RENDA FIXA</a:t>
            </a:r>
            <a:br>
              <a:rPr lang="pt-BR" dirty="0"/>
            </a:br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94E207-F39A-4F30-BE6A-1CAE8DFB25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/>
              <a:t>PAULO LAMOSA BERGER</a:t>
            </a:r>
          </a:p>
        </p:txBody>
      </p:sp>
    </p:spTree>
    <p:extLst>
      <p:ext uri="{BB962C8B-B14F-4D97-AF65-F5344CB8AC3E}">
        <p14:creationId xmlns:p14="http://schemas.microsoft.com/office/powerpoint/2010/main" val="350937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795"/>
    </mc:Choice>
    <mc:Fallback xmlns="">
      <p:transition spd="slow" advTm="8779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3 -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da cotação</a:t>
            </a:r>
          </a:p>
          <a:p>
            <a:pPr marL="0" indent="0">
              <a:buNone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AED4ED81-E799-409E-A5F4-97972CC46C19}"/>
                  </a:ext>
                </a:extLst>
              </p:cNvPr>
              <p:cNvSpPr txBox="1"/>
              <p:nvPr/>
            </p:nvSpPr>
            <p:spPr bwMode="auto">
              <a:xfrm>
                <a:off x="2141476" y="3555252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2,956301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6,45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128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=2,863917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AED4ED81-E799-409E-A5F4-97972CC46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3555252"/>
                <a:ext cx="4104456" cy="11521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1DBB8608-EBEB-C651-AAE3-55FB87BFF622}"/>
                  </a:ext>
                </a:extLst>
              </p:cNvPr>
              <p:cNvSpPr txBox="1"/>
              <p:nvPr/>
            </p:nvSpPr>
            <p:spPr bwMode="auto">
              <a:xfrm>
                <a:off x="2141476" y="7148128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102,956301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6,45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505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=90,835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138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1DBB8608-EBEB-C651-AAE3-55FB87BFF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7148128"/>
                <a:ext cx="4104456" cy="11521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6D3C8BE-4686-B574-5930-076989A41213}"/>
                  </a:ext>
                </a:extLst>
              </p:cNvPr>
              <p:cNvSpPr txBox="1"/>
              <p:nvPr/>
            </p:nvSpPr>
            <p:spPr bwMode="auto">
              <a:xfrm>
                <a:off x="2141476" y="4707380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2,956301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6,45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=2,777173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6D3C8BE-4686-B574-5930-076989A41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4707380"/>
                <a:ext cx="4104456" cy="11521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3CBE6B7D-3C49-B0B2-F97B-DE3BE3C5686F}"/>
                  </a:ext>
                </a:extLst>
              </p:cNvPr>
              <p:cNvSpPr txBox="1"/>
              <p:nvPr/>
            </p:nvSpPr>
            <p:spPr bwMode="auto">
              <a:xfrm>
                <a:off x="2141476" y="5859508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2,956301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6,45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378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=2,691722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3CBE6B7D-3C49-B0B2-F97B-DE3BE3C56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5859508"/>
                <a:ext cx="4104456" cy="11521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35FF054E-6388-EB56-05AF-E801864F9A16}"/>
                  </a:ext>
                </a:extLst>
              </p:cNvPr>
              <p:cNvSpPr txBox="1"/>
              <p:nvPr/>
            </p:nvSpPr>
            <p:spPr bwMode="auto">
              <a:xfrm>
                <a:off x="2170508" y="8300256"/>
                <a:ext cx="6055644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ÇÃ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 +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 +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 +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 =99,1679 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35FF054E-6388-EB56-05AF-E801864F9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0508" y="8300256"/>
                <a:ext cx="6055644" cy="11521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m 7">
            <a:extLst>
              <a:ext uri="{FF2B5EF4-FFF2-40B4-BE49-F238E27FC236}">
                <a16:creationId xmlns:a16="http://schemas.microsoft.com/office/drawing/2014/main" id="{99876090-CFDB-251E-4C23-9732A5B620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5992" y="4056899"/>
            <a:ext cx="5603680" cy="211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6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4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928209"/>
          </a:xfrm>
        </p:spPr>
        <p:txBody>
          <a:bodyPr/>
          <a:lstStyle/>
          <a:p>
            <a:pPr algn="just"/>
            <a:r>
              <a:rPr lang="pt-BR" sz="2000" dirty="0"/>
              <a:t>Calcule as taxas a termo, projetadas no mercado futuro segundo a tabela abaixo, para os meses de abril, maio, junho e julho: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E717CE4-3B2C-A8E7-3C6E-78349A10E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456" y="4963095"/>
            <a:ext cx="9505631" cy="237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5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4 -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1944216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pt-BR" sz="2000" dirty="0"/>
              <a:t>Cálculo da taxa a termo para abril</a:t>
            </a:r>
          </a:p>
          <a:p>
            <a:pPr marL="0" indent="0">
              <a:buNone/>
            </a:pPr>
            <a:r>
              <a:rPr lang="pt-BR" sz="2000" dirty="0"/>
              <a:t>Taxa abril – 11,79 (21du)</a:t>
            </a:r>
          </a:p>
          <a:p>
            <a:pPr marL="0" indent="0">
              <a:buNone/>
            </a:pPr>
            <a:r>
              <a:rPr lang="pt-BR" sz="2000" dirty="0"/>
              <a:t>Taxa maio – 12,08 (40du)</a:t>
            </a:r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longa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longo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𝑙𝑜𝑛𝑔𝑜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𝑐𝑢𝑟𝑡𝑜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/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abril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12,08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40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11,79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12,40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609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4 -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1944216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da taxa a termo para maio</a:t>
            </a:r>
          </a:p>
          <a:p>
            <a:pPr marL="0" indent="0">
              <a:buNone/>
            </a:pPr>
            <a:r>
              <a:rPr lang="pt-BR" sz="2000" dirty="0"/>
              <a:t>Taxa maio – 12,08 (40du)</a:t>
            </a:r>
          </a:p>
          <a:p>
            <a:pPr marL="0" indent="0">
              <a:buNone/>
            </a:pPr>
            <a:r>
              <a:rPr lang="pt-BR" sz="2000" dirty="0"/>
              <a:t>Taxa junho – 12,36 (62du)</a:t>
            </a:r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longa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longo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𝑙𝑜𝑛𝑔𝑜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𝑐𝑢𝑟𝑡𝑜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/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maio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12,36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62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12,08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40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62−40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∗100=12,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87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558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4 -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1944216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c) Cálculo da taxa a termo para junho</a:t>
            </a:r>
          </a:p>
          <a:p>
            <a:pPr marL="0" indent="0">
              <a:buNone/>
            </a:pPr>
            <a:r>
              <a:rPr lang="pt-BR" sz="2000" dirty="0"/>
              <a:t>Taxa junho – 12,36 (62du)</a:t>
            </a:r>
          </a:p>
          <a:p>
            <a:pPr marL="0" indent="0">
              <a:buNone/>
            </a:pPr>
            <a:r>
              <a:rPr lang="pt-BR" sz="2000" dirty="0"/>
              <a:t>Taxa julho – 12,73 (83du)</a:t>
            </a:r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longa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longo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𝑙𝑜𝑛𝑔𝑜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𝑐𝑢𝑟𝑡𝑜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/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junho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</m:t>
                                          </m:r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73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83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</m:t>
                                          </m:r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36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62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83−62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∗100=1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3,83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92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4 -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1944216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d) Cálculo da taxa a termo para julho</a:t>
            </a:r>
          </a:p>
          <a:p>
            <a:pPr marL="0" indent="0">
              <a:buNone/>
            </a:pPr>
            <a:r>
              <a:rPr lang="pt-BR" sz="2000" dirty="0"/>
              <a:t>Taxa julho – 12,73 (83du)</a:t>
            </a:r>
          </a:p>
          <a:p>
            <a:pPr marL="0" indent="0">
              <a:buNone/>
            </a:pPr>
            <a:r>
              <a:rPr lang="pt-BR" sz="2000" dirty="0"/>
              <a:t>Taxa agosto – 13,08 (104du)</a:t>
            </a:r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longa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longo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𝑙𝑜𝑛𝑔𝑜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𝑐𝑢𝑟𝑡𝑜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/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julho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3,08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104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12,</m:t>
                                          </m:r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73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83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104−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83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∗100=1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4,47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342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5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Um investidor comprou um título prefixado (LTN) com prazo de 547 dias por R$ 875.812752. Se o prêmio da operação foi de 102% do CDI, calcule a taxa do mercado futuro no instante da operação.</a:t>
            </a:r>
          </a:p>
        </p:txBody>
      </p:sp>
    </p:spTree>
    <p:extLst>
      <p:ext uri="{BB962C8B-B14F-4D97-AF65-F5344CB8AC3E}">
        <p14:creationId xmlns:p14="http://schemas.microsoft.com/office/powerpoint/2010/main" val="1097664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5 -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a) Fórmula para cálculo CDI: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FA7477FC-492D-4570-3006-259C0D8767BE}"/>
                  </a:ext>
                </a:extLst>
              </p:cNvPr>
              <p:cNvSpPr txBox="1"/>
              <p:nvPr/>
            </p:nvSpPr>
            <p:spPr bwMode="auto">
              <a:xfrm>
                <a:off x="3581635" y="3809316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CDI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pt-BR" sz="16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1 </m:t>
                                  </m:r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taxa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papel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252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  <m: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pt-BR" sz="16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1 </m:t>
                                  </m:r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taxa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Di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futuro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252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  <m: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FA7477FC-492D-4570-3006-259C0D876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635" y="3809316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spaço Reservado para Conteúdo 8">
            <a:extLst>
              <a:ext uri="{FF2B5EF4-FFF2-40B4-BE49-F238E27FC236}">
                <a16:creationId xmlns:a16="http://schemas.microsoft.com/office/drawing/2014/main" id="{62873C2F-7C2D-E843-F99C-30EABA43D88D}"/>
              </a:ext>
            </a:extLst>
          </p:cNvPr>
          <p:cNvSpPr txBox="1">
            <a:spLocks/>
          </p:cNvSpPr>
          <p:nvPr/>
        </p:nvSpPr>
        <p:spPr>
          <a:xfrm>
            <a:off x="2136146" y="5211445"/>
            <a:ext cx="9433047" cy="791787"/>
          </a:xfrm>
        </p:spPr>
        <p:txBody>
          <a:bodyPr/>
          <a:lstStyle>
            <a:lvl1pPr marL="385715" indent="-38571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715" indent="-3214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716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0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289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574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2860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147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432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Logo: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to 2">
                <a:extLst>
                  <a:ext uri="{FF2B5EF4-FFF2-40B4-BE49-F238E27FC236}">
                    <a16:creationId xmlns:a16="http://schemas.microsoft.com/office/drawing/2014/main" id="{979501D7-4514-9AAC-BA06-0DD590DCFCC4}"/>
                  </a:ext>
                </a:extLst>
              </p:cNvPr>
              <p:cNvSpPr txBox="1"/>
              <p:nvPr/>
            </p:nvSpPr>
            <p:spPr bwMode="auto">
              <a:xfrm>
                <a:off x="2753544" y="6183553"/>
                <a:ext cx="7056784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Di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futuro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1 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taxa</m:t>
                                              </m:r>
                                              <m: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papel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100</m:t>
                                              </m:r>
                                            </m:den>
                                          </m:f>
                                          <m:sSup>
                                            <m:sSup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f>
                                                <m:fPr>
                                                  <m:ctrlPr>
                                                    <a:rPr lang="pt-BR" sz="1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252</m:t>
                                                  </m:r>
                                                </m:den>
                                              </m:f>
                                            </m:sup>
                                          </m:sSup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%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𝐶𝐷𝐼</m:t>
                                          </m:r>
                                        </m:den>
                                      </m:f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∗100</m:t>
                                      </m:r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11" name="Objeto 2">
                <a:extLst>
                  <a:ext uri="{FF2B5EF4-FFF2-40B4-BE49-F238E27FC236}">
                    <a16:creationId xmlns:a16="http://schemas.microsoft.com/office/drawing/2014/main" id="{979501D7-4514-9AAC-BA06-0DD590DCF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3544" y="6183553"/>
                <a:ext cx="7056784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547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5 -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da taxa do papel: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to 2">
                <a:extLst>
                  <a:ext uri="{FF2B5EF4-FFF2-40B4-BE49-F238E27FC236}">
                    <a16:creationId xmlns:a16="http://schemas.microsoft.com/office/drawing/2014/main" id="{CAB2DC7D-11BA-252D-D086-EF82533B1A3F}"/>
                  </a:ext>
                </a:extLst>
              </p:cNvPr>
              <p:cNvSpPr txBox="1"/>
              <p:nvPr/>
            </p:nvSpPr>
            <p:spPr bwMode="auto">
              <a:xfrm>
                <a:off x="3257600" y="5493985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papel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000</m:t>
                                      </m:r>
                                    </m:num>
                                    <m:den>
                                      <m: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sz="16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8" name="Objeto 2">
                <a:extLst>
                  <a:ext uri="{FF2B5EF4-FFF2-40B4-BE49-F238E27FC236}">
                    <a16:creationId xmlns:a16="http://schemas.microsoft.com/office/drawing/2014/main" id="{CAB2DC7D-11BA-252D-D086-EF82533B1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7600" y="5493985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spaço Reservado para Conteúdo 8">
            <a:extLst>
              <a:ext uri="{FF2B5EF4-FFF2-40B4-BE49-F238E27FC236}">
                <a16:creationId xmlns:a16="http://schemas.microsoft.com/office/drawing/2014/main" id="{62873C2F-7C2D-E843-F99C-30EABA43D88D}"/>
              </a:ext>
            </a:extLst>
          </p:cNvPr>
          <p:cNvSpPr txBox="1">
            <a:spLocks/>
          </p:cNvSpPr>
          <p:nvPr/>
        </p:nvSpPr>
        <p:spPr>
          <a:xfrm>
            <a:off x="2136146" y="5211445"/>
            <a:ext cx="9433047" cy="791787"/>
          </a:xfrm>
        </p:spPr>
        <p:txBody>
          <a:bodyPr/>
          <a:lstStyle>
            <a:lvl1pPr marL="385715" indent="-38571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715" indent="-3214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716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0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289" indent="-2571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574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2860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147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432" indent="-257144" algn="l" defTabSz="10285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Logo: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11D6F29-8898-E3AA-47FF-96D03ABD956A}"/>
                  </a:ext>
                </a:extLst>
              </p:cNvPr>
              <p:cNvSpPr txBox="1"/>
              <p:nvPr/>
            </p:nvSpPr>
            <p:spPr bwMode="auto">
              <a:xfrm>
                <a:off x="3761656" y="3703340"/>
                <a:ext cx="4515381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taxa</m:t>
                              </m:r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papel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du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11D6F29-8898-E3AA-47FF-96D03ABD9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1656" y="3703340"/>
                <a:ext cx="4515381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97522704-57B0-CA7B-5B13-5C584669BF84}"/>
                  </a:ext>
                </a:extLst>
              </p:cNvPr>
              <p:cNvSpPr txBox="1"/>
              <p:nvPr/>
            </p:nvSpPr>
            <p:spPr bwMode="auto">
              <a:xfrm>
                <a:off x="3473624" y="6850737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papel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000</m:t>
                                      </m:r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875.812752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547</m:t>
                                  </m:r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=6,30%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97522704-57B0-CA7B-5B13-5C584669B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3624" y="6850737"/>
                <a:ext cx="6552728" cy="1944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002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5 -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c) Cálculo do Di futuro: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6E86396D-DFDD-9AAD-8BE0-C763B0D5AA40}"/>
                  </a:ext>
                </a:extLst>
              </p:cNvPr>
              <p:cNvSpPr txBox="1"/>
              <p:nvPr/>
            </p:nvSpPr>
            <p:spPr bwMode="auto">
              <a:xfrm>
                <a:off x="2681536" y="3775348"/>
                <a:ext cx="7056784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Di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futuro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1 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taxa</m:t>
                                              </m:r>
                                              <m: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papel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100</m:t>
                                              </m:r>
                                            </m:den>
                                          </m:f>
                                          <m:sSup>
                                            <m:sSup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f>
                                                <m:fPr>
                                                  <m:ctrlPr>
                                                    <a:rPr lang="pt-BR" sz="1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252</m:t>
                                                  </m:r>
                                                </m:den>
                                              </m:f>
                                            </m:sup>
                                          </m:sSup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%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𝐶𝐷𝐼</m:t>
                                          </m:r>
                                        </m:den>
                                      </m:f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∗100</m:t>
                                      </m:r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6E86396D-DFDD-9AAD-8BE0-C763B0D5A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81536" y="3775348"/>
                <a:ext cx="7056784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B7DDFCE2-7F8A-A678-951B-EBEA430F239A}"/>
                  </a:ext>
                </a:extLst>
              </p:cNvPr>
              <p:cNvSpPr txBox="1"/>
              <p:nvPr/>
            </p:nvSpPr>
            <p:spPr bwMode="auto">
              <a:xfrm>
                <a:off x="2753544" y="5939660"/>
                <a:ext cx="7344816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Di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futuro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1 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6,30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100</m:t>
                                              </m:r>
                                            </m:den>
                                          </m:f>
                                          <m:sSup>
                                            <m:sSup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f>
                                                <m:fPr>
                                                  <m:ctrlPr>
                                                    <a:rPr lang="pt-BR" sz="1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252</m:t>
                                                  </m:r>
                                                </m:den>
                                              </m:f>
                                            </m:sup>
                                          </m:sSup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pt-BR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102</m:t>
                                          </m:r>
                                        </m:den>
                                      </m:f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∗100</m:t>
                                      </m:r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0=6,17%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B7DDFCE2-7F8A-A678-951B-EBEA430F2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3544" y="5939660"/>
                <a:ext cx="7344816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22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33464" y="4855469"/>
            <a:ext cx="9433047" cy="1944216"/>
          </a:xfrm>
        </p:spPr>
        <p:txBody>
          <a:bodyPr/>
          <a:lstStyle/>
          <a:p>
            <a:r>
              <a:rPr lang="pt-BR" sz="2000" dirty="0"/>
              <a:t>Calcule o preço de uma LFT com 300DU, sabendo que a taxa da operação foi de 0,35% a.a. de deságio e o VNA era de 12.169,499732? </a:t>
            </a: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5473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6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Um investidor comprou um título prefixado (LTN) com prazo de 250 dias por 13.90%a.a., carregando até o vencimento. Considerando 13,25%a.a. a taxa do CDI-Over no período, determine o resultado líquido do carregamento do papel?</a:t>
            </a:r>
          </a:p>
        </p:txBody>
      </p:sp>
    </p:spTree>
    <p:extLst>
      <p:ext uri="{BB962C8B-B14F-4D97-AF65-F5344CB8AC3E}">
        <p14:creationId xmlns:p14="http://schemas.microsoft.com/office/powerpoint/2010/main" val="3201527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6 -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a) Cálculo do preço unitário (PU) para preço de 13,90% e 250 </a:t>
            </a:r>
            <a:r>
              <a:rPr lang="pt-BR" sz="2000" dirty="0" err="1"/>
              <a:t>du</a:t>
            </a:r>
            <a:r>
              <a:rPr lang="pt-BR" sz="2000" dirty="0"/>
              <a:t> de prazo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49D6DD14-A1D4-4FBA-675E-366F075FE784}"/>
                  </a:ext>
                </a:extLst>
              </p:cNvPr>
              <p:cNvSpPr txBox="1"/>
              <p:nvPr/>
            </p:nvSpPr>
            <p:spPr bwMode="auto">
              <a:xfrm>
                <a:off x="4481736" y="3847356"/>
                <a:ext cx="4515381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13,</m:t>
                              </m:r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250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878,870479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49D6DD14-A1D4-4FBA-675E-366F075FE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1736" y="3847356"/>
                <a:ext cx="4515381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525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6 -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do custo de carregamento para CDI = 13,25%a.a. e resultado líquido por título.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EC3611EC-29D4-36B9-E6FD-DD3B49E3C276}"/>
                  </a:ext>
                </a:extLst>
              </p:cNvPr>
              <p:cNvSpPr txBox="1"/>
              <p:nvPr/>
            </p:nvSpPr>
            <p:spPr bwMode="auto">
              <a:xfrm>
                <a:off x="4481736" y="3703039"/>
                <a:ext cx="4032448" cy="9361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CC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16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pt-BR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CDI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sz="16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prazo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𝑃𝑈</m:t>
                          </m:r>
                        </m:e>
                      </m:d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EC3611EC-29D4-36B9-E6FD-DD3B49E3C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1736" y="3703039"/>
                <a:ext cx="4032448" cy="9361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B5D59144-9A39-ABF1-2ADB-7242E47FB28E}"/>
                  </a:ext>
                </a:extLst>
              </p:cNvPr>
              <p:cNvSpPr txBox="1"/>
              <p:nvPr/>
            </p:nvSpPr>
            <p:spPr bwMode="auto">
              <a:xfrm>
                <a:off x="3689648" y="4795935"/>
                <a:ext cx="5040560" cy="9361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1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CC</m:t>
                    </m:r>
                    <m:r>
                      <a:rPr lang="pt-BR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pt-BR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pt-B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pt-BR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16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13,25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pt-BR" sz="16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sSup>
                          <m:sSupPr>
                            <m:ctrlPr>
                              <a:rPr lang="pt-BR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pt-BR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pt-BR" sz="16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250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pt-BR" sz="16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252</m:t>
                                </m:r>
                              </m:den>
                            </m:f>
                          </m:sup>
                        </m:sSup>
                      </m:e>
                    </m:d>
                    <m:r>
                      <a:rPr lang="pt-BR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pt-BR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878,870479</m:t>
                        </m:r>
                      </m:e>
                    </m:d>
                  </m:oMath>
                </a14:m>
                <a:r>
                  <a:rPr lang="pt-BR" sz="1600" dirty="0"/>
                  <a:t> = 994,3384</a:t>
                </a:r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B5D59144-9A39-ABF1-2ADB-7242E47FB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9648" y="4795935"/>
                <a:ext cx="5040560" cy="936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47913C04-7A02-90AE-0696-A1F008D0E077}"/>
                  </a:ext>
                </a:extLst>
              </p:cNvPr>
              <p:cNvSpPr txBox="1"/>
              <p:nvPr/>
            </p:nvSpPr>
            <p:spPr bwMode="auto">
              <a:xfrm>
                <a:off x="4481736" y="6079604"/>
                <a:ext cx="5040560" cy="9361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Resultado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quido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𝐶𝐶</m:t>
                          </m:r>
                        </m:e>
                      </m:d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47913C04-7A02-90AE-0696-A1F008D0E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1736" y="6079604"/>
                <a:ext cx="5040560" cy="9361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1C567AD3-D1A2-0DF8-3202-73584D77F968}"/>
                  </a:ext>
                </a:extLst>
              </p:cNvPr>
              <p:cNvSpPr txBox="1"/>
              <p:nvPr/>
            </p:nvSpPr>
            <p:spPr bwMode="auto">
              <a:xfrm>
                <a:off x="3833664" y="7054419"/>
                <a:ext cx="5616625" cy="9361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Resultado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quido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000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pt-BR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994,3384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=5,6616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1C567AD3-D1A2-0DF8-3202-73584D77F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3664" y="7054419"/>
                <a:ext cx="5616625" cy="9361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50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7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Em 07/08/2022, um investidor comprou um título prefixado (NTN-F) com vencimento em 01/01/2024 por 12.25% a.a.. Sabendo que o título paga juros de 10% a.a., semestralmente, determine o preço do papel?</a:t>
            </a:r>
          </a:p>
        </p:txBody>
      </p:sp>
    </p:spTree>
    <p:extLst>
      <p:ext uri="{BB962C8B-B14F-4D97-AF65-F5344CB8AC3E}">
        <p14:creationId xmlns:p14="http://schemas.microsoft.com/office/powerpoint/2010/main" val="3384637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7 -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a) Cálculo do PU</a:t>
            </a:r>
          </a:p>
          <a:p>
            <a:pPr marL="0" indent="0">
              <a:buNone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AED4ED81-E799-409E-A5F4-97972CC46C19}"/>
                  </a:ext>
                </a:extLst>
              </p:cNvPr>
              <p:cNvSpPr txBox="1"/>
              <p:nvPr/>
            </p:nvSpPr>
            <p:spPr bwMode="auto">
              <a:xfrm>
                <a:off x="2141476" y="3555252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48,808850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12,25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46,599816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AED4ED81-E799-409E-A5F4-97972CC46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3555252"/>
                <a:ext cx="4104456" cy="11521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6D3C8BE-4686-B574-5930-076989A41213}"/>
                  </a:ext>
                </a:extLst>
              </p:cNvPr>
              <p:cNvSpPr txBox="1"/>
              <p:nvPr/>
            </p:nvSpPr>
            <p:spPr bwMode="auto">
              <a:xfrm>
                <a:off x="2141476" y="4707380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48,808850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12,25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26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44,00380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6D3C8BE-4686-B574-5930-076989A41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476" y="4707380"/>
                <a:ext cx="4104456" cy="11521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35FF054E-6388-EB56-05AF-E801864F9A16}"/>
                  </a:ext>
                </a:extLst>
              </p:cNvPr>
              <p:cNvSpPr txBox="1"/>
              <p:nvPr/>
            </p:nvSpPr>
            <p:spPr bwMode="auto">
              <a:xfrm>
                <a:off x="2164013" y="7519764"/>
                <a:ext cx="6055644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 +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 + 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 =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983,075978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35FF054E-6388-EB56-05AF-E801864F9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64013" y="7519764"/>
                <a:ext cx="6055644" cy="11521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m 9">
            <a:extLst>
              <a:ext uri="{FF2B5EF4-FFF2-40B4-BE49-F238E27FC236}">
                <a16:creationId xmlns:a16="http://schemas.microsoft.com/office/drawing/2014/main" id="{EDA62BF4-3775-4073-0870-68CBC7BB65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7999" y="3601135"/>
            <a:ext cx="5775745" cy="15589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to 2">
                <a:extLst>
                  <a:ext uri="{FF2B5EF4-FFF2-40B4-BE49-F238E27FC236}">
                    <a16:creationId xmlns:a16="http://schemas.microsoft.com/office/drawing/2014/main" id="{A10BE966-78EA-58A8-4373-28A9156FC575}"/>
                  </a:ext>
                </a:extLst>
              </p:cNvPr>
              <p:cNvSpPr txBox="1"/>
              <p:nvPr/>
            </p:nvSpPr>
            <p:spPr bwMode="auto">
              <a:xfrm>
                <a:off x="2164013" y="5914941"/>
                <a:ext cx="4104456" cy="115212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1048,808850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12,25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352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892,075978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1" name="Objeto 2">
                <a:extLst>
                  <a:ext uri="{FF2B5EF4-FFF2-40B4-BE49-F238E27FC236}">
                    <a16:creationId xmlns:a16="http://schemas.microsoft.com/office/drawing/2014/main" id="{A10BE966-78EA-58A8-4373-28A9156FC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64013" y="5914941"/>
                <a:ext cx="4104456" cy="11521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345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8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Um investidor comprou um título pós-fixado (LFT) com prazo de 1235 dias com deságio de 0.115% a.a.. Determine o preço do papel, sabendo que o valor nominal da LFT é 12.169,499732?</a:t>
            </a:r>
          </a:p>
        </p:txBody>
      </p:sp>
    </p:spTree>
    <p:extLst>
      <p:ext uri="{BB962C8B-B14F-4D97-AF65-F5344CB8AC3E}">
        <p14:creationId xmlns:p14="http://schemas.microsoft.com/office/powerpoint/2010/main" val="1836998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8 - Solução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CAECB04-3143-28B7-8694-570DF965D5AB}"/>
                  </a:ext>
                </a:extLst>
              </p:cNvPr>
              <p:cNvSpPr txBox="1"/>
              <p:nvPr/>
            </p:nvSpPr>
            <p:spPr bwMode="auto">
              <a:xfrm>
                <a:off x="4337718" y="3678071"/>
                <a:ext cx="4248474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1235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=99,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4383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CAECB04-3143-28B7-8694-570DF965D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7718" y="3678071"/>
                <a:ext cx="4248474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/>
              <p:nvPr/>
            </p:nvSpPr>
            <p:spPr bwMode="auto">
              <a:xfrm>
                <a:off x="3822984" y="5318845"/>
                <a:ext cx="4947197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𝑃𝑈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99,</m:t>
                          </m:r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4383</m:t>
                          </m:r>
                        </m:num>
                        <m:den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∗12.169,499732=12.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101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1456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2984" y="5318845"/>
                <a:ext cx="4947197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329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9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Sabendo que um título indexado ao IPCA (NTN-B) foi vendido à taxa de 7,60% a.a. e o mercado futuro projetava juros de 12,50% a.a. com o mesmo prazo da operação, calcule a inflação implícita projetada para a operação?</a:t>
            </a:r>
          </a:p>
        </p:txBody>
      </p:sp>
    </p:spTree>
    <p:extLst>
      <p:ext uri="{BB962C8B-B14F-4D97-AF65-F5344CB8AC3E}">
        <p14:creationId xmlns:p14="http://schemas.microsoft.com/office/powerpoint/2010/main" val="538420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9 - Solução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/>
              <p:nvPr/>
            </p:nvSpPr>
            <p:spPr bwMode="auto">
              <a:xfrm>
                <a:off x="3113584" y="3271292"/>
                <a:ext cx="5544616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𝑇𝑎𝑥𝑎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𝑟𝑒𝑛𝑑𝑎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𝑓𝑖𝑥𝑎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𝑇𝑎𝑥𝑎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𝑟𝑒𝑎𝑙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𝐼𝑛𝑓𝑙𝑎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𝑖𝑚𝑝𝑙𝑖𝑐𝑖𝑡𝑎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3271292"/>
                <a:ext cx="5544616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D4F7DFD5-0241-A26D-6B53-CF4571F617A7}"/>
                  </a:ext>
                </a:extLst>
              </p:cNvPr>
              <p:cNvSpPr txBox="1"/>
              <p:nvPr/>
            </p:nvSpPr>
            <p:spPr bwMode="auto">
              <a:xfrm>
                <a:off x="2321496" y="4323854"/>
                <a:ext cx="748883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𝑇𝑎𝑥𝑎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𝑟𝑒𝑛𝑑𝑎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𝑓𝑖𝑥𝑎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𝑇𝑎𝑥𝑎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𝐼𝑛𝑓𝑙𝑎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çã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𝑖𝑚𝑝𝑙𝑖𝑐𝑖𝑡𝑎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D4F7DFD5-0241-A26D-6B53-CF4571F61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1496" y="4323854"/>
                <a:ext cx="7488832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8154D736-7600-8BAD-D478-FBCC67D24710}"/>
                  </a:ext>
                </a:extLst>
              </p:cNvPr>
              <p:cNvSpPr txBox="1"/>
              <p:nvPr/>
            </p:nvSpPr>
            <p:spPr bwMode="auto">
              <a:xfrm>
                <a:off x="3166836" y="5555895"/>
                <a:ext cx="748883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12,50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7,60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𝐼𝑛𝑓𝑙𝑎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çã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𝑖𝑚𝑝𝑙𝑖𝑐𝑖𝑡𝑎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8154D736-7600-8BAD-D478-FBCC67D24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6836" y="5555895"/>
                <a:ext cx="7488832" cy="16392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29AB7D20-A005-3BAA-7356-685C3200CF33}"/>
                  </a:ext>
                </a:extLst>
              </p:cNvPr>
              <p:cNvSpPr txBox="1"/>
              <p:nvPr/>
            </p:nvSpPr>
            <p:spPr bwMode="auto">
              <a:xfrm>
                <a:off x="3032565" y="6883368"/>
                <a:ext cx="856895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𝐼𝑛𝑓𝑙𝑎</m:t>
                      </m:r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𝑖𝑚𝑝𝑙𝑖𝑐𝑖𝑡𝑎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12,50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7,60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∗100=4,55%</m:t>
                      </m:r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b="0" dirty="0">
                  <a:solidFill>
                    <a:srgbClr val="000000"/>
                  </a:solidFill>
                </a:endParaRPr>
              </a:p>
              <a:p>
                <a:pPr/>
                <a:endParaRPr lang="pt-BR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29AB7D20-A005-3BAA-7356-685C3200C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565" y="6883368"/>
                <a:ext cx="8568952" cy="16392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217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10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Seja um título indexado ao IPCA sem pagamento de cupom e com 2430 dias de prazo. O mercado futuro projetava juros de 12,50% a.a. e inflação implícita de 4,8% </a:t>
            </a:r>
            <a:r>
              <a:rPr lang="pt-BR" sz="2000" dirty="0" err="1"/>
              <a:t>a.a</a:t>
            </a:r>
            <a:r>
              <a:rPr lang="pt-BR" sz="2000" dirty="0"/>
              <a:t> para o mesmo prazo da operação. Calcule a cotação do título com prêmio de 102% do CDI? </a:t>
            </a:r>
          </a:p>
        </p:txBody>
      </p:sp>
    </p:spTree>
    <p:extLst>
      <p:ext uri="{BB962C8B-B14F-4D97-AF65-F5344CB8AC3E}">
        <p14:creationId xmlns:p14="http://schemas.microsoft.com/office/powerpoint/2010/main" val="416828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1 - Solução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CAECB04-3143-28B7-8694-570DF965D5AB}"/>
                  </a:ext>
                </a:extLst>
              </p:cNvPr>
              <p:cNvSpPr txBox="1"/>
              <p:nvPr/>
            </p:nvSpPr>
            <p:spPr bwMode="auto">
              <a:xfrm>
                <a:off x="4337718" y="3678071"/>
                <a:ext cx="3917727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0,35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=99,5849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FCAECB04-3143-28B7-8694-570DF965D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7718" y="3678071"/>
                <a:ext cx="3917727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/>
              <p:nvPr/>
            </p:nvSpPr>
            <p:spPr bwMode="auto">
              <a:xfrm>
                <a:off x="3822984" y="5318845"/>
                <a:ext cx="4947197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𝑃𝑈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99,5849</m:t>
                          </m:r>
                        </m:num>
                        <m:den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∗12.169,499732=12.118,9871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AE8B72CD-2E4C-314D-88B5-A0C221D15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2984" y="5318845"/>
                <a:ext cx="4947197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612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10 -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a) Cálculo do 102%CDI: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6E86396D-DFDD-9AAD-8BE0-C763B0D5AA40}"/>
                  </a:ext>
                </a:extLst>
              </p:cNvPr>
              <p:cNvSpPr txBox="1"/>
              <p:nvPr/>
            </p:nvSpPr>
            <p:spPr bwMode="auto">
              <a:xfrm>
                <a:off x="2681536" y="3775348"/>
                <a:ext cx="7056784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CDI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1 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DI</m:t>
                                              </m:r>
                                              <m: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Futuro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100</m:t>
                                              </m:r>
                                            </m:den>
                                          </m:f>
                                          <m:sSup>
                                            <m:sSup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f>
                                                <m:fPr>
                                                  <m:ctrlPr>
                                                    <a:rPr lang="pt-BR" sz="1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252</m:t>
                                                  </m:r>
                                                </m:den>
                                              </m:f>
                                            </m:sup>
                                          </m:sSup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pt-BR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%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𝐶𝐷𝐼</m:t>
                                      </m:r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6E86396D-DFDD-9AAD-8BE0-C763B0D5A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81536" y="3775348"/>
                <a:ext cx="7056784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38069F89-B1EC-B92A-B240-74C1DA35F2AB}"/>
                  </a:ext>
                </a:extLst>
              </p:cNvPr>
              <p:cNvSpPr txBox="1"/>
              <p:nvPr/>
            </p:nvSpPr>
            <p:spPr bwMode="auto">
              <a:xfrm>
                <a:off x="2681536" y="5287516"/>
                <a:ext cx="763284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102%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CDI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1 </m:t>
                                          </m:r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12,50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100</m:t>
                                              </m:r>
                                            </m:den>
                                          </m:f>
                                          <m:sSup>
                                            <m:sSup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f>
                                                <m:fPr>
                                                  <m:ctrlPr>
                                                    <a:rPr lang="pt-BR" sz="1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nor/>
                                                    </m:rPr>
                                                    <a:rPr lang="pt-BR" sz="160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252</m:t>
                                                  </m:r>
                                                </m:den>
                                              </m:f>
                                            </m:sup>
                                          </m:sSup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pt-BR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102</m:t>
                                      </m:r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t-BR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=12,765%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38069F89-B1EC-B92A-B240-74C1DA35F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81536" y="5287516"/>
                <a:ext cx="763284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893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10 -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da taxa real de juros</a:t>
            </a:r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C9BE8B80-5645-94E8-8F15-8DBBC2A3E15D}"/>
                  </a:ext>
                </a:extLst>
              </p:cNvPr>
              <p:cNvSpPr txBox="1"/>
              <p:nvPr/>
            </p:nvSpPr>
            <p:spPr bwMode="auto">
              <a:xfrm>
                <a:off x="3329608" y="3585051"/>
                <a:ext cx="5544616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𝑇𝑎𝑥𝑎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𝑟𝑒𝑛𝑑𝑎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𝑓𝑖𝑥𝑎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𝑇𝑎𝑥𝑎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𝑟𝑒𝑎𝑙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𝐼𝑛𝑓𝑙𝑎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𝑖𝑚𝑝𝑙𝑖𝑐𝑖𝑡𝑎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C9BE8B80-5645-94E8-8F15-8DBBC2A3E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9608" y="3585051"/>
                <a:ext cx="5544616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62030703-66AF-C034-58EC-9B2B10420F6C}"/>
                  </a:ext>
                </a:extLst>
              </p:cNvPr>
              <p:cNvSpPr txBox="1"/>
              <p:nvPr/>
            </p:nvSpPr>
            <p:spPr bwMode="auto">
              <a:xfrm>
                <a:off x="3649488" y="5647556"/>
                <a:ext cx="748883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76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𝑇𝑎𝑥𝑎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4,80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62030703-66AF-C034-58EC-9B2B10420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9488" y="5647556"/>
                <a:ext cx="7488832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F6078AA4-C59A-059C-9420-5222EEB686A6}"/>
                  </a:ext>
                </a:extLst>
              </p:cNvPr>
              <p:cNvSpPr txBox="1"/>
              <p:nvPr/>
            </p:nvSpPr>
            <p:spPr bwMode="auto">
              <a:xfrm>
                <a:off x="2321496" y="4323854"/>
                <a:ext cx="748883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𝑇𝑎𝑥𝑎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𝑟𝑒𝑛𝑑𝑎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𝑓𝑖𝑥𝑎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𝑇𝑎𝑥𝑎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𝐼𝑛𝑓𝑙𝑎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çã</m:t>
                              </m:r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𝑖𝑚𝑝𝑙𝑖𝑐𝑖𝑡𝑎</m:t>
                              </m:r>
                            </m:num>
                            <m:den>
                              <m: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dirty="0"/>
              </a:p>
            </p:txBody>
          </p:sp>
        </mc:Choice>
        <mc:Fallback>
          <p:sp>
            <p:nvSpPr>
              <p:cNvPr id="7" name="Objeto 2">
                <a:extLst>
                  <a:ext uri="{FF2B5EF4-FFF2-40B4-BE49-F238E27FC236}">
                    <a16:creationId xmlns:a16="http://schemas.microsoft.com/office/drawing/2014/main" id="{F6078AA4-C59A-059C-9420-5222EEB686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1496" y="4323854"/>
                <a:ext cx="7488832" cy="16392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to 2">
                <a:extLst>
                  <a:ext uri="{FF2B5EF4-FFF2-40B4-BE49-F238E27FC236}">
                    <a16:creationId xmlns:a16="http://schemas.microsoft.com/office/drawing/2014/main" id="{5CED5FAC-5B94-633E-A62D-757BC842519F}"/>
                  </a:ext>
                </a:extLst>
              </p:cNvPr>
              <p:cNvSpPr txBox="1"/>
              <p:nvPr/>
            </p:nvSpPr>
            <p:spPr bwMode="auto">
              <a:xfrm>
                <a:off x="3649488" y="6731748"/>
                <a:ext cx="8568952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𝑇𝑎𝑥𝑎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𝑟𝑒𝑎𝑙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12,</m:t>
                                      </m:r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76</m:t>
                                      </m:r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4,80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</m:t>
                      </m:r>
                      <m: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6,84</m:t>
                      </m:r>
                      <m: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b="0" dirty="0">
                  <a:solidFill>
                    <a:srgbClr val="000000"/>
                  </a:solidFill>
                </a:endParaRPr>
              </a:p>
              <a:p>
                <a:endParaRPr lang="pt-BR" dirty="0"/>
              </a:p>
            </p:txBody>
          </p:sp>
        </mc:Choice>
        <mc:Fallback>
          <p:sp>
            <p:nvSpPr>
              <p:cNvPr id="8" name="Objeto 2">
                <a:extLst>
                  <a:ext uri="{FF2B5EF4-FFF2-40B4-BE49-F238E27FC236}">
                    <a16:creationId xmlns:a16="http://schemas.microsoft.com/office/drawing/2014/main" id="{5CED5FAC-5B94-633E-A62D-757BC8425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9488" y="6731748"/>
                <a:ext cx="8568952" cy="16392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381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10 -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91787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c) Cálculo da cotação do título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C4404B4E-6CA8-6914-747E-AE705BBB8778}"/>
                  </a:ext>
                </a:extLst>
              </p:cNvPr>
              <p:cNvSpPr txBox="1"/>
              <p:nvPr/>
            </p:nvSpPr>
            <p:spPr bwMode="auto">
              <a:xfrm>
                <a:off x="4193704" y="4323854"/>
                <a:ext cx="4248474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COT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6,84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2430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52,8352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C4404B4E-6CA8-6914-747E-AE705BBB8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3704" y="4323854"/>
                <a:ext cx="4248474" cy="16392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4162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2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29598" y="2880083"/>
            <a:ext cx="8352928" cy="1944216"/>
          </a:xfrm>
        </p:spPr>
        <p:txBody>
          <a:bodyPr/>
          <a:lstStyle/>
          <a:p>
            <a:pPr algn="just"/>
            <a:r>
              <a:rPr lang="pt-BR" sz="2000" dirty="0"/>
              <a:t>Calcule o preço unitário de um instrumento prefixado que não paga juros (VN = R$1.000,00), com 92 dias úteis até seu vencimento, considerando a tabela abaixo como o </a:t>
            </a:r>
            <a:r>
              <a:rPr lang="pt-BR" sz="2000" dirty="0" err="1"/>
              <a:t>DI-Futuro</a:t>
            </a:r>
            <a:r>
              <a:rPr lang="pt-BR" sz="2000" dirty="0"/>
              <a:t> no momento da operação e adicionando 12 pontos como prêmio da operação?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BA64D36-56E2-CAD8-04B3-38CFD2C7E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387" y="4999484"/>
            <a:ext cx="9219350" cy="230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9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2 -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1944216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pt-BR" sz="2000" dirty="0"/>
              <a:t>Cálculo da taxa a termo entre 81du e 102du</a:t>
            </a:r>
          </a:p>
          <a:p>
            <a:pPr marL="0" indent="0">
              <a:buNone/>
            </a:pPr>
            <a:r>
              <a:rPr lang="pt-BR" sz="2000" dirty="0"/>
              <a:t>Taxa curta – 13,03</a:t>
            </a:r>
          </a:p>
          <a:p>
            <a:pPr marL="0" indent="0">
              <a:buNone/>
            </a:pPr>
            <a:r>
              <a:rPr lang="pt-BR" sz="2000" dirty="0"/>
              <a:t>Taxa longa – 13,08</a:t>
            </a:r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longa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longo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𝑙𝑜𝑛𝑔𝑜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𝑐𝑢𝑟𝑡𝑜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568" y="4527360"/>
                <a:ext cx="6552728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/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termo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13,08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102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13,03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81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102−81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∗100=13,27% 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5" name="Objeto 2">
                <a:extLst>
                  <a:ext uri="{FF2B5EF4-FFF2-40B4-BE49-F238E27FC236}">
                    <a16:creationId xmlns:a16="http://schemas.microsoft.com/office/drawing/2014/main" id="{5D6CC065-6EAE-8BC5-6678-26C4BAD4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584" y="6655668"/>
                <a:ext cx="6552728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01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2 -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651843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b) Cálculo da taxa para 92 </a:t>
            </a:r>
            <a:r>
              <a:rPr lang="pt-BR" sz="2000" dirty="0" err="1"/>
              <a:t>du</a:t>
            </a:r>
            <a:r>
              <a:rPr lang="pt-BR" sz="20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1529408" y="3875517"/>
                <a:ext cx="9001000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du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t-BR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pt-BR" sz="16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taxa</m:t>
                                          </m:r>
                                          <m: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curta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curto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  <m:r>
                                    <a:rPr lang="pt-BR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pt-BR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t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sz="1600" b="0" i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ermo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pt-BR" sz="160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100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pt-BR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pt-BR" sz="1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du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 b="0" i="0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papel</m:t>
                                              </m:r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−</m:t>
                                              </m:r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𝑑𝑢</m:t>
                                              </m:r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  <m:r>
                                                <a:rPr lang="pt-BR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𝑐𝑢𝑟𝑡𝑜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pt-BR" sz="160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252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𝑑𝑢</m:t>
                                      </m:r>
                                      <m:r>
                                        <a:rPr lang="pt-BR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a:rPr lang="pt-BR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𝑝𝑎𝑝𝑒𝑙</m:t>
                                      </m:r>
                                    </m:e>
                                  </m:d>
                                </m:den>
                              </m:f>
                            </m:sup>
                          </m:sSup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408" y="3875517"/>
                <a:ext cx="9001000" cy="1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B7214099-36B1-F872-37A2-6BEED58E5427}"/>
                  </a:ext>
                </a:extLst>
              </p:cNvPr>
              <p:cNvSpPr txBox="1"/>
              <p:nvPr/>
            </p:nvSpPr>
            <p:spPr bwMode="auto">
              <a:xfrm>
                <a:off x="2609528" y="5819733"/>
                <a:ext cx="7560840" cy="1944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1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taxa</m:t>
                    </m:r>
                    <m:r>
                      <m:rPr>
                        <m:nor/>
                      </m:rPr>
                      <a:rPr lang="pt-BR" sz="1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92</m:t>
                    </m:r>
                    <m:r>
                      <a:rPr lang="pt-BR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1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pt-BR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pt-BR" sz="16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t-BR" sz="16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6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pt-BR" sz="16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pt-BR" sz="16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f>
                                      <m:fPr>
                                        <m:ctrlP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pt-BR" sz="1600" b="0" i="0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13,03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nor/>
                                          </m:rPr>
                                          <a:rPr lang="pt-BR" sz="160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100</m:t>
                                        </m:r>
                                      </m:den>
                                    </m:f>
                                    <m:sSup>
                                      <m:sSupPr>
                                        <m:ctrlP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f>
                                          <m:fPr>
                                            <m:ctrlPr>
                                              <a:rPr lang="pt-BR" sz="16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m:rPr>
                                                <m:nor/>
                                              </m:rPr>
                                              <a:rPr lang="pt-BR" sz="1600" b="0" i="0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81</m:t>
                                            </m:r>
                                          </m:num>
                                          <m:den>
                                            <m:r>
                                              <m:rPr>
                                                <m:nor/>
                                              </m:rPr>
                                              <a:rPr lang="pt-BR" sz="160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252</m:t>
                                            </m:r>
                                          </m:den>
                                        </m:f>
                                      </m:sup>
                                    </m:sSup>
                                  </m:e>
                                </m:d>
                                <m:r>
                                  <a:rPr lang="pt-BR" sz="16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d>
                                  <m:dPr>
                                    <m:ctrlPr>
                                      <a:rPr lang="pt-BR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t-BR" sz="16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6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1 </m:t>
                                    </m:r>
                                    <m:r>
                                      <a:rPr lang="pt-BR" sz="16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pt-BR" sz="16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f>
                                      <m:fPr>
                                        <m:ctrlP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pt-BR" sz="1600" b="0" i="0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13,27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nor/>
                                          </m:rPr>
                                          <a:rPr lang="pt-BR" sz="160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100</m:t>
                                        </m:r>
                                      </m:den>
                                    </m:f>
                                    <m:sSup>
                                      <m:sSupPr>
                                        <m:ctrlP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t-BR" sz="16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f>
                                          <m:fPr>
                                            <m:ctrlPr>
                                              <a:rPr lang="pt-BR" sz="1600" i="1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m:rPr>
                                                <m:nor/>
                                              </m:rPr>
                                              <a:rPr lang="pt-BR" sz="1600" b="0" i="0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92-81</m:t>
                                            </m:r>
                                          </m:num>
                                          <m:den>
                                            <m:r>
                                              <m:rPr>
                                                <m:nor/>
                                              </m:rPr>
                                              <a:rPr lang="pt-BR" sz="160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252</m:t>
                                            </m:r>
                                          </m:den>
                                        </m:f>
                                      </m:sup>
                                    </m:sSup>
                                  </m:e>
                                </m:d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pt-BR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252</m:t>
                                </m:r>
                              </m:num>
                              <m:den>
                                <m:d>
                                  <m:dPr>
                                    <m:ctrlPr>
                                      <a:rPr lang="pt-BR" sz="16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t-BR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92</m:t>
                                    </m:r>
                                  </m:e>
                                </m:d>
                              </m:den>
                            </m:f>
                          </m:sup>
                        </m:sSup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pt-BR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∗100</m:t>
                    </m:r>
                    <m:r>
                      <a:rPr lang="pt-BR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r>
                  <a:rPr lang="pt-BR" sz="1600" dirty="0"/>
                  <a:t>,06%</a:t>
                </a:r>
              </a:p>
            </p:txBody>
          </p:sp>
        </mc:Choice>
        <mc:Fallback>
          <p:sp>
            <p:nvSpPr>
              <p:cNvPr id="3" name="Objeto 2">
                <a:extLst>
                  <a:ext uri="{FF2B5EF4-FFF2-40B4-BE49-F238E27FC236}">
                    <a16:creationId xmlns:a16="http://schemas.microsoft.com/office/drawing/2014/main" id="{B7214099-36B1-F872-37A2-6BEED58E5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09528" y="5819733"/>
                <a:ext cx="7560840" cy="1944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109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2 -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c) Cálculo do preço unitário (PU) para 12 pontos de prêmio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/>
              <p:nvPr/>
            </p:nvSpPr>
            <p:spPr bwMode="auto">
              <a:xfrm>
                <a:off x="3257600" y="4055838"/>
                <a:ext cx="6228693" cy="72385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taxa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papel</m:t>
                      </m:r>
                      <m:r>
                        <a:rPr lang="pt-BR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𝑡𝑎𝑥𝑎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ê</m:t>
                          </m:r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𝑚𝑖𝑜</m:t>
                          </m:r>
                        </m:num>
                        <m:den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=13,06+</m:t>
                      </m:r>
                      <m:f>
                        <m:fPr>
                          <m:ctrlP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pt-BR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pt-BR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=13,18%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>
          <p:sp>
            <p:nvSpPr>
              <p:cNvPr id="4" name="Objeto 2">
                <a:extLst>
                  <a:ext uri="{FF2B5EF4-FFF2-40B4-BE49-F238E27FC236}">
                    <a16:creationId xmlns:a16="http://schemas.microsoft.com/office/drawing/2014/main" id="{ED07CCA6-8B77-BFFD-051E-8F63FC02F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7600" y="4055838"/>
                <a:ext cx="6228693" cy="7238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49D6DD14-A1D4-4FBA-675E-366F075FE784}"/>
                  </a:ext>
                </a:extLst>
              </p:cNvPr>
              <p:cNvSpPr txBox="1"/>
              <p:nvPr/>
            </p:nvSpPr>
            <p:spPr bwMode="auto">
              <a:xfrm>
                <a:off x="3638763" y="5503540"/>
                <a:ext cx="4515381" cy="16392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</m:t>
                      </m:r>
                      <m:r>
                        <m:rPr>
                          <m:nor/>
                        </m:rPr>
                        <a:rPr lang="pt-B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m:rPr>
                              <m:nor/>
                            </m:rPr>
                            <a:rPr lang="pt-BR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pt-B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13,18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sSup>
                            <m:sSupPr>
                              <m:ctrlP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pt-B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pt-BR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92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pt-BR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=995,806096</m:t>
                      </m:r>
                      <m:r>
                        <m:rPr>
                          <m:nor/>
                        </m:rPr>
                        <a:rPr lang="pt-B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6" name="Objeto 2">
                <a:extLst>
                  <a:ext uri="{FF2B5EF4-FFF2-40B4-BE49-F238E27FC236}">
                    <a16:creationId xmlns:a16="http://schemas.microsoft.com/office/drawing/2014/main" id="{49D6DD14-A1D4-4FBA-675E-366F075FE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8763" y="5503540"/>
                <a:ext cx="4515381" cy="16392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987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3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1496" y="3207179"/>
            <a:ext cx="9433047" cy="1944216"/>
          </a:xfrm>
        </p:spPr>
        <p:txBody>
          <a:bodyPr/>
          <a:lstStyle/>
          <a:p>
            <a:pPr algn="just"/>
            <a:r>
              <a:rPr lang="pt-BR" sz="2000" dirty="0"/>
              <a:t>Calcule a cotação de uma NTN-B vencimento 15/08/2024 que paga 6%a.a. de cupom semestral. Considere 15/08/2022 a data da liquidação financeira e 6,45%a.a. o preço da operação.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852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C19A-0A89-45B6-8F6B-898832923E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1" y="1971678"/>
            <a:ext cx="9671252" cy="791787"/>
          </a:xfrm>
        </p:spPr>
        <p:txBody>
          <a:bodyPr>
            <a:normAutofit/>
          </a:bodyPr>
          <a:lstStyle/>
          <a:p>
            <a:r>
              <a:rPr lang="pt-BR" sz="3200" dirty="0"/>
              <a:t>Exercício 3 - Solução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873D4D3-086C-43CF-B5F4-54063E8386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1476" y="2763465"/>
            <a:ext cx="9433047" cy="723851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a) Cálculo do fluxo</a:t>
            </a:r>
          </a:p>
          <a:p>
            <a:pPr marL="0" indent="0">
              <a:buNone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pPr marL="457200" indent="-457200">
              <a:buAutoNum type="alphaLcParenR"/>
            </a:pPr>
            <a:endParaRPr lang="pt-BR" sz="2000" dirty="0"/>
          </a:p>
          <a:p>
            <a:endParaRPr lang="pt-BR" sz="2000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78A50CF0-C815-CEC2-143D-BC30B1C29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624" y="3791688"/>
            <a:ext cx="5761823" cy="270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48926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o Office">
  <a:themeElements>
    <a:clrScheme name="Personalizada 16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9236A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1BF3A8CD-93FE-4642-8C34-1B5E2F0F18FD}" vid="{380539FA-782F-4DEA-AB05-7DDC49671130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modelomaterialdidatico_fgv</Template>
  <TotalTime>1599</TotalTime>
  <Words>1096</Words>
  <Application>Microsoft Office PowerPoint</Application>
  <PresentationFormat>Personalizar</PresentationFormat>
  <Paragraphs>138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Wingdings</vt:lpstr>
      <vt:lpstr>2_Tema do Office</vt:lpstr>
      <vt:lpstr>MERCADO DE RENDA FIXA exercícios</vt:lpstr>
      <vt:lpstr>Exercício 1</vt:lpstr>
      <vt:lpstr>Exercício 1 - Solução</vt:lpstr>
      <vt:lpstr>Exercício 2</vt:lpstr>
      <vt:lpstr>Exercício 2 - Solução</vt:lpstr>
      <vt:lpstr>Exercício 2 - Solução</vt:lpstr>
      <vt:lpstr>Exercício 2 - Solução</vt:lpstr>
      <vt:lpstr>Exercício 3</vt:lpstr>
      <vt:lpstr>Exercício 3 - Solução</vt:lpstr>
      <vt:lpstr>Exercício 3 - Solução</vt:lpstr>
      <vt:lpstr>Exercício 4</vt:lpstr>
      <vt:lpstr>Exercício 4 - Solução</vt:lpstr>
      <vt:lpstr>Exercício 4 - Solução</vt:lpstr>
      <vt:lpstr>Exercício 4 - Solução</vt:lpstr>
      <vt:lpstr>Exercício 4 - Solução</vt:lpstr>
      <vt:lpstr>Exercício 5</vt:lpstr>
      <vt:lpstr>Exercício 5 - Solução</vt:lpstr>
      <vt:lpstr>Exercício 5 - Solução</vt:lpstr>
      <vt:lpstr>Exercício 5 - Solução</vt:lpstr>
      <vt:lpstr>Exercício 6</vt:lpstr>
      <vt:lpstr>Exercício 6 - Solução</vt:lpstr>
      <vt:lpstr>Exercício 6 - Solução</vt:lpstr>
      <vt:lpstr>Exercício 7</vt:lpstr>
      <vt:lpstr>Exercício 7 - Solução</vt:lpstr>
      <vt:lpstr>Exercício 8</vt:lpstr>
      <vt:lpstr>Exercício 8 - Solução</vt:lpstr>
      <vt:lpstr>Exercício 9</vt:lpstr>
      <vt:lpstr>Exercício 9 - Solução</vt:lpstr>
      <vt:lpstr>Exercício 10</vt:lpstr>
      <vt:lpstr>Exercício 10 - Solução</vt:lpstr>
      <vt:lpstr>Exercício 10 - Solução</vt:lpstr>
      <vt:lpstr>Exercício 10 - Solução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 DE RENDA FIXA</dc:title>
  <dc:creator>PAULO BERGER</dc:creator>
  <cp:keywords>FGV</cp:keywords>
  <cp:lastModifiedBy>PAULO BERGER</cp:lastModifiedBy>
  <cp:revision>37</cp:revision>
  <dcterms:created xsi:type="dcterms:W3CDTF">2022-08-08T18:46:51Z</dcterms:created>
  <dcterms:modified xsi:type="dcterms:W3CDTF">2022-09-27T16:51:29Z</dcterms:modified>
</cp:coreProperties>
</file>